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0"/>
  </p:notesMasterIdLst>
  <p:sldIdLst>
    <p:sldId id="256" r:id="rId5"/>
    <p:sldId id="257" r:id="rId6"/>
    <p:sldId id="258" r:id="rId7"/>
    <p:sldId id="263" r:id="rId8"/>
    <p:sldId id="264" r:id="rId9"/>
  </p:sldIdLst>
  <p:sldSz cx="9144000" cy="5143500" type="screen16x9"/>
  <p:notesSz cx="6858000" cy="9144000"/>
  <p:embeddedFontLst>
    <p:embeddedFont>
      <p:font typeface="Lato" panose="020B0604020202020204" charset="0"/>
      <p:regular r:id="rId11"/>
      <p:bold r:id="rId12"/>
      <p:italic r:id="rId13"/>
      <p:boldItalic r:id="rId14"/>
    </p:embeddedFont>
    <p:embeddedFont>
      <p:font typeface="Lato Light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97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0093B6-A23F-A987-6260-038DEA43EF6D}" v="182" dt="2021-01-26T13:06:32.452"/>
    <p1510:client id="{7B416834-0029-85CE-C1FA-BFA8818DF89C}" v="133" dt="2021-01-26T12:48:44.800"/>
    <p1510:client id="{D65AA0A1-EF41-20A5-D35B-F6FF0E26D1E6}" v="3" dt="2021-01-26T13:08:02.807"/>
    <p1510:client id="{E1D01148-2304-453A-B076-F1885779E076}" v="4" dt="2021-01-26T13:12:16.4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-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5b9aa708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5b9aa708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5b9aa708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5b9aa708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531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5b9aa708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5b9aa708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9591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5b9aa708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5b9aa708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3916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pot-lit.eu/" TargetMode="External"/><Relationship Id="rId5" Type="http://schemas.openxmlformats.org/officeDocument/2006/relationships/hyperlink" Target="https://bizmentors.eu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519735" y="1281938"/>
            <a:ext cx="7477234" cy="14679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NPA Clustering Inputs</a:t>
            </a:r>
            <a:br>
              <a:rPr lang="en-GB" sz="4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GB" sz="2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West</a:t>
            </a:r>
            <a:r>
              <a:rPr lang="en-GB" sz="2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ern Development Commission Ireland</a:t>
            </a:r>
            <a:endParaRPr sz="43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037878" y="3033723"/>
            <a:ext cx="3863597" cy="8920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>
              <a:buClr>
                <a:schemeClr val="dk1"/>
              </a:buClr>
              <a:buSzPts val="1100"/>
            </a:pPr>
            <a:r>
              <a:rPr lang="en-GB" sz="12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Ian Brannigan </a:t>
            </a:r>
            <a:endParaRPr sz="12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Head of Regional Development</a:t>
            </a:r>
            <a:endParaRPr lang="en-GB" sz="1200">
              <a:solidFill>
                <a:srgbClr val="FFFFFF"/>
              </a:solidFill>
              <a:latin typeface="Lato Light"/>
              <a:ea typeface="Lato Light"/>
              <a:cs typeface="La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b="1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Mary Keaveney</a:t>
            </a:r>
            <a:endParaRPr lang="en-GB" sz="1200" b="1">
              <a:solidFill>
                <a:srgbClr val="FFFFFF"/>
              </a:solidFill>
              <a:latin typeface="Lato Light"/>
              <a:ea typeface="Lato Light"/>
              <a:cs typeface="Lato Light"/>
            </a:endParaRPr>
          </a:p>
          <a:p>
            <a:pPr marL="0" indent="0" algn="l">
              <a:buSzPts val="1100"/>
            </a:pPr>
            <a:r>
              <a:rPr lang="en-GB" sz="1200">
                <a:solidFill>
                  <a:srgbClr val="FFFFFF"/>
                </a:solidFill>
                <a:latin typeface="Lato Light"/>
                <a:ea typeface="Lato Light"/>
                <a:cs typeface="Lato Light"/>
              </a:rPr>
              <a:t>Spot-lit Project Officer </a:t>
            </a:r>
          </a:p>
          <a:p>
            <a:pPr marL="0" indent="0" algn="l">
              <a:buClr>
                <a:schemeClr val="dk1"/>
              </a:buClr>
              <a:buSzPts val="1100"/>
            </a:pPr>
            <a:endParaRPr lang="en-GB" sz="12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27/1/2021</a:t>
            </a:r>
            <a:endParaRPr sz="12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</a:endParaRPr>
          </a:p>
        </p:txBody>
      </p:sp>
      <p:pic>
        <p:nvPicPr>
          <p:cNvPr id="3" name="Picture 2" descr="The Western Development Commission logo">
            <a:extLst>
              <a:ext uri="{FF2B5EF4-FFF2-40B4-BE49-F238E27FC236}">
                <a16:creationId xmlns:a16="http://schemas.microsoft.com/office/drawing/2014/main" id="{7404BCA8-AEA1-AE4E-B873-0C089DA23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35" y="200573"/>
            <a:ext cx="1914894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3C26B6C-DF3A-F846-B0CA-883F64759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3" y="0"/>
            <a:ext cx="9187826" cy="5151582"/>
          </a:xfrm>
          <a:prstGeom prst="rect">
            <a:avLst/>
          </a:prstGeom>
        </p:spPr>
      </p:pic>
      <p:pic>
        <p:nvPicPr>
          <p:cNvPr id="3" name="Picture 2" descr="The Western Development Commission logo">
            <a:extLst>
              <a:ext uri="{FF2B5EF4-FFF2-40B4-BE49-F238E27FC236}">
                <a16:creationId xmlns:a16="http://schemas.microsoft.com/office/drawing/2014/main" id="{9A5F924A-7254-C641-A667-97587EEA9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35" y="200573"/>
            <a:ext cx="1914894" cy="720000"/>
          </a:xfrm>
          <a:prstGeom prst="rect">
            <a:avLst/>
          </a:prstGeom>
        </p:spPr>
      </p:pic>
      <p:sp>
        <p:nvSpPr>
          <p:cNvPr id="4" name="Google Shape;55;p13">
            <a:extLst>
              <a:ext uri="{FF2B5EF4-FFF2-40B4-BE49-F238E27FC236}">
                <a16:creationId xmlns:a16="http://schemas.microsoft.com/office/drawing/2014/main" id="{636D1E86-2E42-6E46-B65D-3B4F7F43E79D}"/>
              </a:ext>
            </a:extLst>
          </p:cNvPr>
          <p:cNvSpPr txBox="1">
            <a:spLocks/>
          </p:cNvSpPr>
          <p:nvPr/>
        </p:nvSpPr>
        <p:spPr>
          <a:xfrm>
            <a:off x="1037878" y="4658514"/>
            <a:ext cx="647231" cy="31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Clr>
                <a:schemeClr val="dk1"/>
              </a:buClr>
              <a:buSzPts val="1100"/>
            </a:pPr>
            <a:r>
              <a:rPr lang="en-GB" sz="1200" b="1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lang="en-GB" sz="12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l"/>
            <a:endParaRPr lang="en-GB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5D0E68-59CD-490D-B9E2-CC070D6FC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310" y="413831"/>
            <a:ext cx="4387330" cy="4729668"/>
          </a:xfrm>
          <a:prstGeom prst="rect">
            <a:avLst/>
          </a:prstGeom>
        </p:spPr>
      </p:pic>
      <p:sp>
        <p:nvSpPr>
          <p:cNvPr id="9" name="Google Shape;54;p13">
            <a:extLst>
              <a:ext uri="{FF2B5EF4-FFF2-40B4-BE49-F238E27FC236}">
                <a16:creationId xmlns:a16="http://schemas.microsoft.com/office/drawing/2014/main" id="{A5990655-B5FF-47BE-B743-14F819167BAA}"/>
              </a:ext>
            </a:extLst>
          </p:cNvPr>
          <p:cNvSpPr txBox="1">
            <a:spLocks/>
          </p:cNvSpPr>
          <p:nvPr/>
        </p:nvSpPr>
        <p:spPr>
          <a:xfrm>
            <a:off x="506886" y="1988507"/>
            <a:ext cx="2672249" cy="58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Our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3C26B6C-DF3A-F846-B0CA-883F64759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913" y="-176356"/>
            <a:ext cx="9187826" cy="5151582"/>
          </a:xfrm>
          <a:prstGeom prst="rect">
            <a:avLst/>
          </a:prstGeom>
        </p:spPr>
      </p:pic>
      <p:pic>
        <p:nvPicPr>
          <p:cNvPr id="3" name="Picture 2" descr="The Western Development Commission logo">
            <a:extLst>
              <a:ext uri="{FF2B5EF4-FFF2-40B4-BE49-F238E27FC236}">
                <a16:creationId xmlns:a16="http://schemas.microsoft.com/office/drawing/2014/main" id="{9A5F924A-7254-C641-A667-97587EEA9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35" y="200573"/>
            <a:ext cx="1914894" cy="720000"/>
          </a:xfrm>
          <a:prstGeom prst="rect">
            <a:avLst/>
          </a:prstGeom>
        </p:spPr>
      </p:pic>
      <p:sp>
        <p:nvSpPr>
          <p:cNvPr id="4" name="Google Shape;55;p13">
            <a:extLst>
              <a:ext uri="{FF2B5EF4-FFF2-40B4-BE49-F238E27FC236}">
                <a16:creationId xmlns:a16="http://schemas.microsoft.com/office/drawing/2014/main" id="{636D1E86-2E42-6E46-B65D-3B4F7F43E79D}"/>
              </a:ext>
            </a:extLst>
          </p:cNvPr>
          <p:cNvSpPr txBox="1">
            <a:spLocks/>
          </p:cNvSpPr>
          <p:nvPr/>
        </p:nvSpPr>
        <p:spPr>
          <a:xfrm>
            <a:off x="1037878" y="4658514"/>
            <a:ext cx="1006075" cy="31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Clr>
                <a:schemeClr val="dk1"/>
              </a:buClr>
              <a:buSzPts val="1100"/>
            </a:pPr>
            <a:r>
              <a:rPr lang="en-GB" sz="1200" b="1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  <a:ea typeface="Lato"/>
                <a:cs typeface="Lato"/>
                <a:sym typeface="Lato"/>
              </a:rPr>
              <a:t>Page No.</a:t>
            </a:r>
            <a:endParaRPr lang="en-GB" sz="12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l"/>
            <a:endParaRPr lang="en-GB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Google Shape;54;p13">
            <a:extLst>
              <a:ext uri="{FF2B5EF4-FFF2-40B4-BE49-F238E27FC236}">
                <a16:creationId xmlns:a16="http://schemas.microsoft.com/office/drawing/2014/main" id="{ED2297E2-21E2-4C4B-8083-F8BAA8452D97}"/>
              </a:ext>
            </a:extLst>
          </p:cNvPr>
          <p:cNvSpPr txBox="1">
            <a:spLocks/>
          </p:cNvSpPr>
          <p:nvPr/>
        </p:nvSpPr>
        <p:spPr>
          <a:xfrm>
            <a:off x="3724781" y="267954"/>
            <a:ext cx="2657887" cy="58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What we do</a:t>
            </a:r>
          </a:p>
        </p:txBody>
      </p:sp>
      <p:sp>
        <p:nvSpPr>
          <p:cNvPr id="8" name="Google Shape;55;p13">
            <a:extLst>
              <a:ext uri="{FF2B5EF4-FFF2-40B4-BE49-F238E27FC236}">
                <a16:creationId xmlns:a16="http://schemas.microsoft.com/office/drawing/2014/main" id="{EDEE444E-291E-6C42-81B3-6F549D5C2D47}"/>
              </a:ext>
            </a:extLst>
          </p:cNvPr>
          <p:cNvSpPr txBox="1">
            <a:spLocks/>
          </p:cNvSpPr>
          <p:nvPr/>
        </p:nvSpPr>
        <p:spPr>
          <a:xfrm>
            <a:off x="1037878" y="1942851"/>
            <a:ext cx="5988210" cy="2360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None/>
            </a:pPr>
            <a:endParaRPr lang="en-GB" sz="1200">
              <a:solidFill>
                <a:schemeClr val="bg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411F2C-2EC0-4953-91A1-CE6B35F7C0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91" y="968641"/>
            <a:ext cx="7997214" cy="369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5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3C26B6C-DF3A-F846-B0CA-883F64759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87826" cy="5151582"/>
          </a:xfrm>
          <a:prstGeom prst="rect">
            <a:avLst/>
          </a:prstGeom>
        </p:spPr>
      </p:pic>
      <p:pic>
        <p:nvPicPr>
          <p:cNvPr id="3" name="Picture 2" descr="The Western Development Commission logo">
            <a:extLst>
              <a:ext uri="{FF2B5EF4-FFF2-40B4-BE49-F238E27FC236}">
                <a16:creationId xmlns:a16="http://schemas.microsoft.com/office/drawing/2014/main" id="{9A5F924A-7254-C641-A667-97587EEA9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35" y="200573"/>
            <a:ext cx="1607820" cy="5920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02968C-222D-4DA1-9E2D-8CCFDEF49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98" y="893859"/>
            <a:ext cx="4101862" cy="1677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2420C3-619D-43BD-A94B-18F4901CA9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8969" y="859014"/>
            <a:ext cx="3940804" cy="18012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BC3FD2-1F45-4703-B115-C44F0B3E34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0806" y="2838664"/>
            <a:ext cx="4775721" cy="1959376"/>
          </a:xfrm>
          <a:prstGeom prst="rect">
            <a:avLst/>
          </a:prstGeom>
        </p:spPr>
      </p:pic>
      <p:sp>
        <p:nvSpPr>
          <p:cNvPr id="7" name="Google Shape;54;p13">
            <a:extLst>
              <a:ext uri="{FF2B5EF4-FFF2-40B4-BE49-F238E27FC236}">
                <a16:creationId xmlns:a16="http://schemas.microsoft.com/office/drawing/2014/main" id="{37634DDD-C56E-4AF1-B160-B2034EC92986}"/>
              </a:ext>
            </a:extLst>
          </p:cNvPr>
          <p:cNvSpPr txBox="1">
            <a:spLocks/>
          </p:cNvSpPr>
          <p:nvPr/>
        </p:nvSpPr>
        <p:spPr>
          <a:xfrm>
            <a:off x="2931306" y="202458"/>
            <a:ext cx="4182709" cy="58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Current EU Initiatives </a:t>
            </a:r>
          </a:p>
        </p:txBody>
      </p:sp>
    </p:spTree>
    <p:extLst>
      <p:ext uri="{BB962C8B-B14F-4D97-AF65-F5344CB8AC3E}">
        <p14:creationId xmlns:p14="http://schemas.microsoft.com/office/powerpoint/2010/main" val="156316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3C26B6C-DF3A-F846-B0CA-883F64759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87826" cy="5151582"/>
          </a:xfrm>
          <a:prstGeom prst="rect">
            <a:avLst/>
          </a:prstGeom>
        </p:spPr>
      </p:pic>
      <p:pic>
        <p:nvPicPr>
          <p:cNvPr id="3" name="Picture 2" descr="The Western Development Commission logo">
            <a:extLst>
              <a:ext uri="{FF2B5EF4-FFF2-40B4-BE49-F238E27FC236}">
                <a16:creationId xmlns:a16="http://schemas.microsoft.com/office/drawing/2014/main" id="{9A5F924A-7254-C641-A667-97587EEA9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35" y="200573"/>
            <a:ext cx="1471342" cy="549403"/>
          </a:xfrm>
          <a:prstGeom prst="rect">
            <a:avLst/>
          </a:prstGeom>
        </p:spPr>
      </p:pic>
      <p:sp>
        <p:nvSpPr>
          <p:cNvPr id="7" name="Google Shape;54;p13">
            <a:extLst>
              <a:ext uri="{FF2B5EF4-FFF2-40B4-BE49-F238E27FC236}">
                <a16:creationId xmlns:a16="http://schemas.microsoft.com/office/drawing/2014/main" id="{ED2297E2-21E2-4C4B-8083-F8BAA8452D97}"/>
              </a:ext>
            </a:extLst>
          </p:cNvPr>
          <p:cNvSpPr txBox="1">
            <a:spLocks/>
          </p:cNvSpPr>
          <p:nvPr/>
        </p:nvSpPr>
        <p:spPr>
          <a:xfrm>
            <a:off x="3845572" y="249493"/>
            <a:ext cx="3012427" cy="352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2021 – key ideas</a:t>
            </a:r>
          </a:p>
        </p:txBody>
      </p:sp>
      <p:sp>
        <p:nvSpPr>
          <p:cNvPr id="8" name="Google Shape;55;p13">
            <a:extLst>
              <a:ext uri="{FF2B5EF4-FFF2-40B4-BE49-F238E27FC236}">
                <a16:creationId xmlns:a16="http://schemas.microsoft.com/office/drawing/2014/main" id="{EDEE444E-291E-6C42-81B3-6F549D5C2D47}"/>
              </a:ext>
            </a:extLst>
          </p:cNvPr>
          <p:cNvSpPr txBox="1">
            <a:spLocks/>
          </p:cNvSpPr>
          <p:nvPr/>
        </p:nvSpPr>
        <p:spPr>
          <a:xfrm>
            <a:off x="-1389" y="671639"/>
            <a:ext cx="9146446" cy="448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>
              <a:buClr>
                <a:schemeClr val="dk1"/>
              </a:buClr>
              <a:buSzPts val="1100"/>
              <a:buAutoNum type="arabicPeriod"/>
            </a:pPr>
            <a:r>
              <a:rPr lang="en-GB" sz="1400" b="1" dirty="0" err="1">
                <a:solidFill>
                  <a:schemeClr val="bg2"/>
                </a:solidFill>
              </a:rPr>
              <a:t>Bizmentors</a:t>
            </a:r>
            <a:r>
              <a:rPr lang="en-GB" sz="1400" b="1" dirty="0">
                <a:solidFill>
                  <a:schemeClr val="bg2"/>
                </a:solidFill>
              </a:rPr>
              <a:t>. </a:t>
            </a:r>
            <a:r>
              <a:rPr lang="en-GB" sz="1400" dirty="0">
                <a:hlinkClick r:id="rId5"/>
              </a:rPr>
              <a:t>https://bizmentors.eu/</a:t>
            </a:r>
            <a:r>
              <a:rPr lang="en-GB" sz="1400" dirty="0">
                <a:solidFill>
                  <a:schemeClr val="bg2"/>
                </a:solidFill>
              </a:rPr>
              <a:t> - Transnational open source Mentoring platform awareness and preparedness programme.     (Ireland/Finland/Sweden/Iceland/NI/Scotland). Seeks to inform and support the wider adoption of an NPA developed transnational digital solution to increased SME mentoring needs by developing an information  awareness and training  programme (</a:t>
            </a:r>
            <a:r>
              <a:rPr lang="en-GB" sz="1400" dirty="0" err="1">
                <a:solidFill>
                  <a:schemeClr val="bg2"/>
                </a:solidFill>
              </a:rPr>
              <a:t>OPenBizment</a:t>
            </a:r>
            <a:r>
              <a:rPr lang="en-GB" sz="1400" dirty="0">
                <a:solidFill>
                  <a:schemeClr val="bg2"/>
                </a:solidFill>
              </a:rPr>
              <a:t>) to enable wider pro bono access to the expertise needs of emerging, “fragile”, and growing regional businesses.</a:t>
            </a:r>
            <a:endParaRPr lang="en-US" dirty="0">
              <a:solidFill>
                <a:schemeClr val="bg2"/>
              </a:solidFill>
            </a:endParaRPr>
          </a:p>
          <a:p>
            <a:pPr marL="342900">
              <a:buClr>
                <a:schemeClr val="dk1"/>
              </a:buClr>
              <a:buSzPts val="1100"/>
              <a:buFont typeface="+mj-lt"/>
              <a:buAutoNum type="arabicPeriod"/>
            </a:pPr>
            <a:r>
              <a:rPr lang="en-GB" sz="1400" b="1" dirty="0" err="1">
                <a:solidFill>
                  <a:schemeClr val="bg2"/>
                </a:solidFill>
              </a:rPr>
              <a:t>Bizmentors</a:t>
            </a:r>
            <a:r>
              <a:rPr lang="en-GB" sz="1400" b="1" dirty="0">
                <a:solidFill>
                  <a:schemeClr val="bg2"/>
                </a:solidFill>
              </a:rPr>
              <a:t>: Local Authorities Mentoring initiative </a:t>
            </a:r>
            <a:r>
              <a:rPr lang="en-GB" sz="1400" dirty="0">
                <a:solidFill>
                  <a:schemeClr val="bg2"/>
                </a:solidFill>
              </a:rPr>
              <a:t>– To enable a more cost effective means of delivering mentoring services to municipalities and local/regional authorities through the information and awareness offering of the </a:t>
            </a:r>
            <a:r>
              <a:rPr lang="en-GB" sz="1400" dirty="0" err="1">
                <a:solidFill>
                  <a:schemeClr val="bg2"/>
                </a:solidFill>
              </a:rPr>
              <a:t>Webex</a:t>
            </a:r>
            <a:r>
              <a:rPr lang="en-GB" sz="1400" dirty="0">
                <a:solidFill>
                  <a:schemeClr val="bg2"/>
                </a:solidFill>
              </a:rPr>
              <a:t> enabled Product NPA “</a:t>
            </a:r>
            <a:r>
              <a:rPr lang="en-GB" sz="1400" dirty="0" err="1">
                <a:solidFill>
                  <a:schemeClr val="bg2"/>
                </a:solidFill>
              </a:rPr>
              <a:t>Bizmentors</a:t>
            </a:r>
            <a:r>
              <a:rPr lang="en-GB" sz="1400" dirty="0">
                <a:solidFill>
                  <a:schemeClr val="bg2"/>
                </a:solidFill>
              </a:rPr>
              <a:t> international” platform. (Finland/Sweden/ Ireland/Greenland/ Iceland/Faroe Island/Norway/Scotland/NI). Whilst areas new to this product will be informed and trained (if decided), to areas already engaged additional SME engagement will be possible .</a:t>
            </a:r>
          </a:p>
          <a:p>
            <a:pPr marL="342900">
              <a:buClr>
                <a:schemeClr val="dk1"/>
              </a:buClr>
              <a:buSzPts val="1100"/>
              <a:buAutoNum type="arabicPeriod"/>
            </a:pPr>
            <a:r>
              <a:rPr lang="en-GB" sz="1400" b="1" dirty="0">
                <a:solidFill>
                  <a:schemeClr val="bg2"/>
                </a:solidFill>
              </a:rPr>
              <a:t>Reimagining Tourism Cluster (</a:t>
            </a:r>
            <a:r>
              <a:rPr lang="en-GB" sz="1400" dirty="0">
                <a:solidFill>
                  <a:schemeClr val="bg2"/>
                </a:solidFill>
                <a:hlinkClick r:id="rId6"/>
              </a:rPr>
              <a:t>Spot-lit.eu</a:t>
            </a:r>
            <a:r>
              <a:rPr lang="en-GB" sz="1400" b="1" dirty="0">
                <a:solidFill>
                  <a:schemeClr val="bg2"/>
                </a:solidFill>
              </a:rPr>
              <a:t>)– </a:t>
            </a:r>
            <a:r>
              <a:rPr lang="en-GB" sz="1400" dirty="0">
                <a:solidFill>
                  <a:schemeClr val="bg2"/>
                </a:solidFill>
              </a:rPr>
              <a:t>Taking the NPA developed digital and performance based literary tourism models and engaging with a wider NPA regional cluster of relevant actors to implement these best practice models in local communities and SME's. An early adopter response to the emerging “new tourist” dynamics .</a:t>
            </a:r>
          </a:p>
          <a:p>
            <a:pPr marL="342900">
              <a:buClr>
                <a:schemeClr val="dk1"/>
              </a:buClr>
              <a:buSzPts val="1100"/>
              <a:buAutoNum type="arabicPeriod"/>
            </a:pPr>
            <a:r>
              <a:rPr lang="en-GB" sz="1400" b="1" dirty="0">
                <a:solidFill>
                  <a:schemeClr val="bg2"/>
                </a:solidFill>
              </a:rPr>
              <a:t>Northern Literary Network (</a:t>
            </a:r>
            <a:r>
              <a:rPr lang="en-GB" sz="1400" dirty="0">
                <a:solidFill>
                  <a:schemeClr val="bg2"/>
                </a:solidFill>
                <a:hlinkClick r:id="rId6"/>
              </a:rPr>
              <a:t>Spot-lit.eu</a:t>
            </a:r>
            <a:r>
              <a:rPr lang="en-GB" sz="1400" b="1" dirty="0">
                <a:solidFill>
                  <a:schemeClr val="bg2"/>
                </a:solidFill>
              </a:rPr>
              <a:t>) –</a:t>
            </a:r>
            <a:r>
              <a:rPr lang="en-GB" sz="1400" dirty="0">
                <a:solidFill>
                  <a:schemeClr val="bg2"/>
                </a:solidFill>
              </a:rPr>
              <a:t> Widening the geographical engagement of the 4 country current Spot-Lit Literary Tourism Network to review and prioritise growth recommendations for the sectoral SME’s. </a:t>
            </a:r>
          </a:p>
          <a:p>
            <a:pPr marL="342900">
              <a:buClr>
                <a:schemeClr val="dk1"/>
              </a:buClr>
              <a:buSzPts val="1100"/>
              <a:buAutoNum type="arabicPeriod"/>
            </a:pPr>
            <a:r>
              <a:rPr lang="en-GB" sz="1400" b="1" dirty="0">
                <a:solidFill>
                  <a:schemeClr val="bg2"/>
                </a:solidFill>
              </a:rPr>
              <a:t>Transnational Marine upcycling cluster</a:t>
            </a:r>
            <a:r>
              <a:rPr lang="en-GB" sz="1400" dirty="0"/>
              <a:t>https://bluecirculareconomy.eu/ </a:t>
            </a:r>
            <a:r>
              <a:rPr lang="en-GB" sz="1400" dirty="0">
                <a:solidFill>
                  <a:schemeClr val="bg2"/>
                </a:solidFill>
              </a:rPr>
              <a:t>– Form this to identify and support Clean marine approaches to emerging societal and climatic needs </a:t>
            </a:r>
          </a:p>
          <a:p>
            <a:pPr marL="342900">
              <a:buClr>
                <a:schemeClr val="dk1"/>
              </a:buClr>
              <a:buSzPts val="1100"/>
              <a:buFont typeface="+mj-lt"/>
              <a:buAutoNum type="arabicPeriod"/>
            </a:pPr>
            <a:endParaRPr lang="en-GB" sz="1400" dirty="0">
              <a:solidFill>
                <a:schemeClr val="bg2"/>
              </a:solidFill>
            </a:endParaRPr>
          </a:p>
          <a:p>
            <a:pPr marL="342900">
              <a:buClr>
                <a:schemeClr val="dk1"/>
              </a:buClr>
              <a:buSzPts val="1100"/>
              <a:buFont typeface="+mj-lt"/>
              <a:buAutoNum type="arabicPeriod"/>
            </a:pP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7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7F3B5956A9F14CAEC602D9A8E2D9D3" ma:contentTypeVersion="12" ma:contentTypeDescription="Create a new document." ma:contentTypeScope="" ma:versionID="9b4ef70743f73857df62f8e4649bbabc">
  <xsd:schema xmlns:xsd="http://www.w3.org/2001/XMLSchema" xmlns:xs="http://www.w3.org/2001/XMLSchema" xmlns:p="http://schemas.microsoft.com/office/2006/metadata/properties" xmlns:ns2="cf0134d9-93b4-4360-a6a2-696b7e73f724" xmlns:ns3="43d197bf-d8c6-4ab3-8d25-84da46b03aa5" targetNamespace="http://schemas.microsoft.com/office/2006/metadata/properties" ma:root="true" ma:fieldsID="49ce03c326e9dd9077aff384cddcf810" ns2:_="" ns3:_="">
    <xsd:import namespace="cf0134d9-93b4-4360-a6a2-696b7e73f724"/>
    <xsd:import namespace="43d197bf-d8c6-4ab3-8d25-84da46b03a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34d9-93b4-4360-a6a2-696b7e73f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197bf-d8c6-4ab3-8d25-84da46b03aa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DB7685-62F1-45E8-8446-93E8F03983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C72835-9106-42B0-9814-E7DF8E7794BB}">
  <ds:schemaRefs>
    <ds:schemaRef ds:uri="http://purl.org/dc/elements/1.1/"/>
    <ds:schemaRef ds:uri="http://schemas.microsoft.com/office/2006/metadata/properties"/>
    <ds:schemaRef ds:uri="43d197bf-d8c6-4ab3-8d25-84da46b03aa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cf0134d9-93b4-4360-a6a2-696b7e73f72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4A8E1FF-CFEF-4049-9251-3D4068F7C6D9}">
  <ds:schemaRefs>
    <ds:schemaRef ds:uri="43d197bf-d8c6-4ab3-8d25-84da46b03aa5"/>
    <ds:schemaRef ds:uri="cf0134d9-93b4-4360-a6a2-696b7e73f7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</Words>
  <Application>Microsoft Office PowerPoint</Application>
  <PresentationFormat>On-screen Show (16:9)</PresentationFormat>
  <Paragraphs>18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Lato</vt:lpstr>
      <vt:lpstr>Arial</vt:lpstr>
      <vt:lpstr>Lato Light</vt:lpstr>
      <vt:lpstr>Simple Light</vt:lpstr>
      <vt:lpstr>NPA Clustering Inputs Western Development Commission Ireland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Mary Keaveney</dc:creator>
  <cp:lastModifiedBy>Mary Keaveney</cp:lastModifiedBy>
  <cp:revision>3</cp:revision>
  <dcterms:modified xsi:type="dcterms:W3CDTF">2021-01-26T13:13:21Z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0x010100BC7F3B5956A9F14CAEC602D9A8E2D9D3</vt:lpwstr>
  </property>
</Properties>
</file>